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59" r:id="rId2"/>
    <p:sldId id="260" r:id="rId3"/>
    <p:sldId id="269" r:id="rId4"/>
    <p:sldId id="265" r:id="rId5"/>
    <p:sldId id="273" r:id="rId6"/>
    <p:sldId id="270" r:id="rId7"/>
    <p:sldId id="271" r:id="rId8"/>
    <p:sldId id="272" r:id="rId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1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3"/>
    <p:restoredTop sz="94654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FAB716-E46F-46DF-8A66-92B3D66EE39F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B09A30-BA4A-43BC-813E-20A5AAEFFB6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6882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B09A30-BA4A-43BC-813E-20A5AAEFFB6C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09996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olo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/>
              <a:t>Fare clic per modificare lo stile del sottotitolo dello schema</a:t>
            </a:r>
            <a:endParaRPr kumimoji="0" lang="en-US"/>
          </a:p>
        </p:txBody>
      </p:sp>
      <p:sp>
        <p:nvSpPr>
          <p:cNvPr id="16" name="Segnaposto data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2" name="Segnaposto piè di pagin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5" name="Segnaposto numero diapositiva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o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27" name="Segnaposto contenuto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19" name="Segnaposto piè di pagina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it-IT"/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19" name="Segnaposto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11" name="Segnaposto piè di pagina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6" name="Segnaposto numero diapositiva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  <p:sp>
        <p:nvSpPr>
          <p:cNvPr id="8" name="Titolo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21" name="Segnaposto data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25" name="Segnaposto testo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28" name="Segnaposto contenuto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  <p:sp>
        <p:nvSpPr>
          <p:cNvPr id="11" name="Connettore 1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olo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12" name="Segnaposto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21" name="Segnaposto piè di pagina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24" name="Segnaposto piè di pagina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olo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  <p:sp>
        <p:nvSpPr>
          <p:cNvPr id="14" name="Segnaposto contenuto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/>
              <a:t>Fare clic per modificare stili del testo dello schema</a:t>
            </a:r>
          </a:p>
          <a:p>
            <a:pPr lvl="1" eaLnBrk="1" latinLnBrk="0" hangingPunct="1"/>
            <a:r>
              <a:rPr lang="it-IT"/>
              <a:t>Secondo livello</a:t>
            </a:r>
          </a:p>
          <a:p>
            <a:pPr lvl="2" eaLnBrk="1" latinLnBrk="0" hangingPunct="1"/>
            <a:r>
              <a:rPr lang="it-IT"/>
              <a:t>Terzo livello</a:t>
            </a:r>
          </a:p>
          <a:p>
            <a:pPr lvl="3" eaLnBrk="1" latinLnBrk="0" hangingPunct="1"/>
            <a:r>
              <a:rPr lang="it-IT"/>
              <a:t>Quarto livello</a:t>
            </a:r>
          </a:p>
          <a:p>
            <a:pPr lvl="4" eaLnBrk="1" latinLnBrk="0" hangingPunct="1"/>
            <a:r>
              <a:rPr lang="it-IT"/>
              <a:t>Quinto livello</a:t>
            </a:r>
            <a:endParaRPr kumimoji="0" lang="en-US"/>
          </a:p>
        </p:txBody>
      </p:sp>
      <p:sp>
        <p:nvSpPr>
          <p:cNvPr id="25" name="Segnaposto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29" name="Segnaposto piè di pagina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egnaposto immagine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/>
              <a:t>Fare clic sull'icona per inserire un'immagine</a:t>
            </a:r>
            <a:endParaRPr kumimoji="0" lang="en-US" dirty="0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1" name="Segnaposto numero diapositiva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  <p:sp>
        <p:nvSpPr>
          <p:cNvPr id="17" name="Titolo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26" name="Segnaposto testo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Segnaposto testo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/>
              <a:t>Fare clic per modificare stili del testo dello schema</a:t>
            </a:r>
          </a:p>
          <a:p>
            <a:pPr lvl="1" eaLnBrk="1" latinLnBrk="0" hangingPunct="1"/>
            <a:r>
              <a:rPr kumimoji="0" lang="it-IT"/>
              <a:t>Secondo livello</a:t>
            </a:r>
          </a:p>
          <a:p>
            <a:pPr lvl="2" eaLnBrk="1" latinLnBrk="0" hangingPunct="1"/>
            <a:r>
              <a:rPr kumimoji="0" lang="it-IT"/>
              <a:t>Terzo livello</a:t>
            </a:r>
          </a:p>
          <a:p>
            <a:pPr lvl="3" eaLnBrk="1" latinLnBrk="0" hangingPunct="1"/>
            <a:r>
              <a:rPr kumimoji="0" lang="it-IT"/>
              <a:t>Quarto livello</a:t>
            </a:r>
          </a:p>
          <a:p>
            <a:pPr lvl="4" eaLnBrk="1" latinLnBrk="0" hangingPunct="1"/>
            <a:r>
              <a:rPr kumimoji="0" lang="it-IT"/>
              <a:t>Quinto livello</a:t>
            </a:r>
            <a:endParaRPr kumimoji="0" lang="en-US"/>
          </a:p>
        </p:txBody>
      </p:sp>
      <p:sp>
        <p:nvSpPr>
          <p:cNvPr id="11" name="Segnaposto data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9AEFFD1-0642-406E-9CE3-497BA4C25495}" type="datetimeFigureOut">
              <a:rPr lang="it-IT" smtClean="0"/>
              <a:t>28/09/2022</a:t>
            </a:fld>
            <a:endParaRPr lang="it-IT"/>
          </a:p>
        </p:txBody>
      </p:sp>
      <p:sp>
        <p:nvSpPr>
          <p:cNvPr id="28" name="Segnaposto piè di pagina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6DFE093-B110-4571-A8E0-B32F886662BA}" type="slidenum">
              <a:rPr lang="it-IT" smtClean="0"/>
              <a:t>‹N›</a:t>
            </a:fld>
            <a:endParaRPr lang="it-IT"/>
          </a:p>
        </p:txBody>
      </p:sp>
      <p:sp>
        <p:nvSpPr>
          <p:cNvPr id="10" name="Segnaposto titolo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/>
              <a:t>Fare clic per modificare lo stile del titolo</a:t>
            </a:r>
            <a:endParaRPr kumimoji="0" lang="en-US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nettore 1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hyperlink" Target="Quinta%20tappa%20-%20Allegato%201.doc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iff"/><Relationship Id="rId3" Type="http://schemas.openxmlformats.org/officeDocument/2006/relationships/hyperlink" Target="Quinta%20tappa%20-%20Allegato%203.docx" TargetMode="External"/><Relationship Id="rId7" Type="http://schemas.openxmlformats.org/officeDocument/2006/relationships/image" Target="../media/image10.png"/><Relationship Id="rId2" Type="http://schemas.openxmlformats.org/officeDocument/2006/relationships/hyperlink" Target="Quinta%20tappa%20-%20Allegato%202.docx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tiff"/><Relationship Id="rId5" Type="http://schemas.openxmlformats.org/officeDocument/2006/relationships/image" Target="../media/image8.tiff"/><Relationship Id="rId4" Type="http://schemas.openxmlformats.org/officeDocument/2006/relationships/hyperlink" Target="Quinta%20tappa%20-%20Allegato%204.docx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Quinta%20tappa%20-%20Allegato%206.docx" TargetMode="External"/><Relationship Id="rId2" Type="http://schemas.openxmlformats.org/officeDocument/2006/relationships/hyperlink" Target="Quinta%20tappa%20-%20Allegato%205.docx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tiff"/><Relationship Id="rId4" Type="http://schemas.openxmlformats.org/officeDocument/2006/relationships/hyperlink" Target="Quinta%20tappa%20-%20Allegato%207.docx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hyperlink" Target="Quinta%20tappa%20-%20Allegato%208.docx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hyperlink" Target="Quinta%20tappa%20-%20Allegato%2012.docx" TargetMode="External"/><Relationship Id="rId7" Type="http://schemas.openxmlformats.org/officeDocument/2006/relationships/image" Target="../media/image14.jpeg"/><Relationship Id="rId2" Type="http://schemas.openxmlformats.org/officeDocument/2006/relationships/hyperlink" Target="Quinta%20tappa%20-%20Allegato%2011.docx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Quinta%20tappa%20-%20Allegato%2010.docx" TargetMode="External"/><Relationship Id="rId5" Type="http://schemas.openxmlformats.org/officeDocument/2006/relationships/hyperlink" Target="Quinta%20tappa%20-%20Allegato%209bis.docx" TargetMode="External"/><Relationship Id="rId10" Type="http://schemas.openxmlformats.org/officeDocument/2006/relationships/image" Target="../media/image17.png"/><Relationship Id="rId4" Type="http://schemas.openxmlformats.org/officeDocument/2006/relationships/hyperlink" Target="Quinta%20tappa%20-%20Allegato%209.docx" TargetMode="External"/><Relationship Id="rId9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Fatti di voce - Azione Cattolica Italian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934203"/>
            <a:ext cx="9144032" cy="492368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xmlns="" id="{17686C31-1674-F24C-854A-2EC9DB494A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764598" y="5733256"/>
            <a:ext cx="77152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>
                <a:latin typeface="Calibri" pitchFamily="34" charset="0"/>
                <a:cs typeface="Calibri" pitchFamily="34" charset="0"/>
              </a:rPr>
              <a:t>PERCORSO FORMATIVO PER GRUPPO ADULTI </a:t>
            </a:r>
          </a:p>
          <a:p>
            <a:pPr algn="ctr"/>
            <a:r>
              <a:rPr lang="it-IT" sz="2800" dirty="0">
                <a:latin typeface="Calibri" pitchFamily="34" charset="0"/>
                <a:cs typeface="Calibri" pitchFamily="34" charset="0"/>
              </a:rPr>
              <a:t>2022-2023</a:t>
            </a:r>
          </a:p>
        </p:txBody>
      </p:sp>
      <p:pic>
        <p:nvPicPr>
          <p:cNvPr id="4099" name="Picture 3" descr="C:\Users\Chiara\Desktop\9788832713350_0_536_0_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5896" y="1484784"/>
            <a:ext cx="4816556" cy="251160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7" name="Picture 2" descr="Scan3">
            <a:extLst>
              <a:ext uri="{FF2B5EF4-FFF2-40B4-BE49-F238E27FC236}">
                <a16:creationId xmlns:a16="http://schemas.microsoft.com/office/drawing/2014/main" xmlns="" id="{BB99A91A-49CE-B642-AD11-999B7B886C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76672"/>
            <a:ext cx="2710967" cy="4104456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ffectLst/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xmlns="" id="{00F02D35-AA7D-D74D-BFA1-95CA061732FE}"/>
              </a:ext>
            </a:extLst>
          </p:cNvPr>
          <p:cNvSpPr txBox="1">
            <a:spLocks/>
          </p:cNvSpPr>
          <p:nvPr/>
        </p:nvSpPr>
        <p:spPr>
          <a:xfrm>
            <a:off x="467544" y="4681518"/>
            <a:ext cx="8858312" cy="1222375"/>
          </a:xfrm>
          <a:prstGeom prst="rect">
            <a:avLst/>
          </a:prstGeom>
        </p:spPr>
        <p:txBody>
          <a:bodyPr vert="horz" anchor="t">
            <a:normAutofit fontScale="82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kern="1200" cap="all" baseline="0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it-IT" sz="4400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Quinta tappa  </a:t>
            </a:r>
            <a:r>
              <a:rPr lang="it-IT" sz="7200" i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a </a:t>
            </a:r>
            <a:r>
              <a:rPr lang="it-IT" sz="7200" i="1" dirty="0" err="1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vOCI</a:t>
            </a:r>
            <a:r>
              <a:rPr lang="it-IT" sz="7200" i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alterne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25D67DB-DF49-4B42-B82F-C28E9A4DE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682476"/>
            <a:ext cx="3312368" cy="838200"/>
          </a:xfrm>
        </p:spPr>
        <p:txBody>
          <a:bodyPr>
            <a:normAutofit fontScale="90000"/>
          </a:bodyPr>
          <a:lstStyle/>
          <a:p>
            <a:r>
              <a:rPr lang="it-IT" sz="4000" dirty="0"/>
              <a:t>INTRODUZIONE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A83FE927-EC4E-45DF-A845-F544208FD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772816"/>
            <a:ext cx="7920880" cy="4525963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it-IT" sz="1600" i="1" dirty="0">
                <a:latin typeface="Calibri" panose="020F0502020204030204" pitchFamily="34" charset="0"/>
                <a:cs typeface="Calibri" panose="020F0502020204030204" pitchFamily="34" charset="0"/>
              </a:rPr>
              <a:t>Gesù incontra e prende per mano, ha compassione dell’umanità </a:t>
            </a:r>
          </a:p>
          <a:p>
            <a:pPr marL="0" indent="0" algn="r">
              <a:buNone/>
            </a:pPr>
            <a:r>
              <a:rPr lang="it-IT" sz="1600" i="1" dirty="0">
                <a:latin typeface="Calibri" panose="020F0502020204030204" pitchFamily="34" charset="0"/>
                <a:cs typeface="Calibri" panose="020F0502020204030204" pitchFamily="34" charset="0"/>
              </a:rPr>
              <a:t>perché vuole e ricerca con essa la comunione.</a:t>
            </a:r>
          </a:p>
          <a:p>
            <a:pPr marL="0" indent="0" algn="r">
              <a:buNone/>
            </a:pPr>
            <a:r>
              <a:rPr lang="it-IT" sz="1600" i="1" dirty="0">
                <a:latin typeface="Calibri" panose="020F0502020204030204" pitchFamily="34" charset="0"/>
                <a:cs typeface="Calibri" panose="020F0502020204030204" pitchFamily="34" charset="0"/>
              </a:rPr>
              <a:t>Passa, cambia la tua vita se lo accogli, dona forza e speranza, sconvolge.</a:t>
            </a:r>
          </a:p>
          <a:p>
            <a:pPr marL="0" indent="0" algn="r">
              <a:buNone/>
            </a:pPr>
            <a:r>
              <a:rPr lang="it-IT" sz="1600" i="1" dirty="0">
                <a:latin typeface="Calibri" panose="020F0502020204030204" pitchFamily="34" charset="0"/>
                <a:cs typeface="Calibri" panose="020F0502020204030204" pitchFamily="34" charset="0"/>
              </a:rPr>
              <a:t>Passa ogni giorno, attraverso un amico, una telefonata, un </a:t>
            </a:r>
            <a:r>
              <a:rPr lang="it-IT" sz="1600" i="1" dirty="0" err="1">
                <a:latin typeface="Calibri" panose="020F0502020204030204" pitchFamily="34" charset="0"/>
                <a:cs typeface="Calibri" panose="020F0502020204030204" pitchFamily="34" charset="0"/>
              </a:rPr>
              <a:t>tweet</a:t>
            </a:r>
            <a:r>
              <a:rPr lang="it-IT" sz="1600" i="1" dirty="0">
                <a:latin typeface="Calibri" panose="020F0502020204030204" pitchFamily="34" charset="0"/>
                <a:cs typeface="Calibri" panose="020F0502020204030204" pitchFamily="34" charset="0"/>
              </a:rPr>
              <a:t>, una parola gentile, l’armonia del creato, la concretezza delle nostre mani, dei nostri volti, </a:t>
            </a:r>
          </a:p>
          <a:p>
            <a:pPr marL="0" indent="0" algn="r">
              <a:buNone/>
            </a:pPr>
            <a:r>
              <a:rPr lang="it-IT" sz="1600" i="1" dirty="0">
                <a:latin typeface="Calibri" panose="020F0502020204030204" pitchFamily="34" charset="0"/>
                <a:cs typeface="Calibri" panose="020F0502020204030204" pitchFamily="34" charset="0"/>
              </a:rPr>
              <a:t>ovunque noi siamo.</a:t>
            </a:r>
          </a:p>
          <a:p>
            <a:pPr marL="0" indent="0" algn="r">
              <a:buNone/>
            </a:pPr>
            <a:r>
              <a:rPr lang="it-IT" sz="1600" i="1" dirty="0">
                <a:latin typeface="Calibri" panose="020F0502020204030204" pitchFamily="34" charset="0"/>
                <a:cs typeface="Calibri" panose="020F0502020204030204" pitchFamily="34" charset="0"/>
              </a:rPr>
              <a:t>Una lieta notizia risollevata alla febbre, </a:t>
            </a:r>
          </a:p>
          <a:p>
            <a:pPr marL="0" indent="0" algn="r">
              <a:buNone/>
            </a:pPr>
            <a:r>
              <a:rPr lang="it-IT" sz="1600" i="1" dirty="0">
                <a:latin typeface="Calibri" panose="020F0502020204030204" pitchFamily="34" charset="0"/>
                <a:cs typeface="Calibri" panose="020F0502020204030204" pitchFamily="34" charset="0"/>
              </a:rPr>
              <a:t>l’ospite dolce dell’anima ridesta dal torpore.</a:t>
            </a:r>
          </a:p>
          <a:p>
            <a:pPr marL="0" indent="0" algn="r">
              <a:buNone/>
            </a:pPr>
            <a:r>
              <a:rPr lang="it-IT" sz="1600" i="1" dirty="0">
                <a:latin typeface="Calibri" panose="020F0502020204030204" pitchFamily="34" charset="0"/>
                <a:cs typeface="Calibri" panose="020F0502020204030204" pitchFamily="34" charset="0"/>
              </a:rPr>
              <a:t>La guarigione del corpo ha come fine la guarigione del cuore.</a:t>
            </a:r>
          </a:p>
          <a:p>
            <a:pPr marL="0" indent="0" algn="r">
              <a:buNone/>
            </a:pPr>
            <a:r>
              <a:rPr lang="it-IT" sz="1600" i="1" dirty="0">
                <a:latin typeface="Calibri" panose="020F0502020204030204" pitchFamily="34" charset="0"/>
                <a:cs typeface="Calibri" panose="020F0502020204030204" pitchFamily="34" charset="0"/>
              </a:rPr>
              <a:t>Ora che sei rinato, ti ho rimesso in carreggiata, </a:t>
            </a:r>
          </a:p>
          <a:p>
            <a:pPr marL="0" indent="0" algn="r">
              <a:buNone/>
            </a:pPr>
            <a:r>
              <a:rPr lang="it-IT" sz="1600" i="1" dirty="0">
                <a:latin typeface="Calibri" panose="020F0502020204030204" pitchFamily="34" charset="0"/>
                <a:cs typeface="Calibri" panose="020F0502020204030204" pitchFamily="34" charset="0"/>
              </a:rPr>
              <a:t>tocca te donare quello che </a:t>
            </a:r>
          </a:p>
          <a:p>
            <a:pPr marL="0" indent="0" algn="r">
              <a:buNone/>
            </a:pPr>
            <a:r>
              <a:rPr lang="it-IT" sz="1600" i="1" dirty="0">
                <a:latin typeface="Calibri" panose="020F0502020204030204" pitchFamily="34" charset="0"/>
                <a:cs typeface="Calibri" panose="020F0502020204030204" pitchFamily="34" charset="0"/>
              </a:rPr>
              <a:t>con misericordia infinita hai ricevuto.</a:t>
            </a:r>
          </a:p>
          <a:p>
            <a:pPr marL="0" indent="0" algn="r">
              <a:buNone/>
            </a:pPr>
            <a:endParaRPr lang="it-IT" sz="16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>
              <a:buNone/>
            </a:pPr>
            <a:r>
              <a:rPr lang="it-IT" sz="16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 action="ppaction://hlinkfile"/>
              </a:rPr>
              <a:t>Allegato 1</a:t>
            </a:r>
            <a:r>
              <a:rPr lang="it-IT" sz="1600" i="1" dirty="0">
                <a:latin typeface="Calibri" panose="020F0502020204030204" pitchFamily="34" charset="0"/>
                <a:cs typeface="Calibri" panose="020F0502020204030204" pitchFamily="34" charset="0"/>
              </a:rPr>
              <a:t> (Preghiere)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8DA5F7D7-DEF2-B74A-8B55-CFDB69705374}"/>
              </a:ext>
            </a:extLst>
          </p:cNvPr>
          <p:cNvSpPr txBox="1"/>
          <p:nvPr/>
        </p:nvSpPr>
        <p:spPr>
          <a:xfrm>
            <a:off x="1255922" y="6152416"/>
            <a:ext cx="3176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A134"/>
                </a:solidFill>
                <a:latin typeface="Avenir Roman" panose="02000503020000020003" pitchFamily="2" charset="0"/>
                <a:ea typeface="Ayuthaya" pitchFamily="2" charset="-34"/>
                <a:cs typeface="Al Bayan Plain" pitchFamily="2" charset="-78"/>
              </a:rPr>
              <a:t>Tappa 5 – A VOCI ALTERNE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27570FDD-91F8-5B42-8654-A874D78333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5355630"/>
            <a:ext cx="720080" cy="1072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952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>
          <a:xfrm>
            <a:off x="863588" y="260648"/>
            <a:ext cx="6912768" cy="841248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defTabSz="914400" fontAlgn="auto"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it-IT" sz="3600" b="0" i="0" u="none" strike="noStrike" cap="all" spc="0" normalizeH="0" noProof="0" dirty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La vita si racconta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xmlns="" id="{B2F2837E-9923-4E9D-87C4-8D39DF804EB2}"/>
              </a:ext>
            </a:extLst>
          </p:cNvPr>
          <p:cNvSpPr txBox="1"/>
          <p:nvPr/>
        </p:nvSpPr>
        <p:spPr>
          <a:xfrm>
            <a:off x="251520" y="1268760"/>
            <a:ext cx="7848872" cy="4868416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marL="285750" indent="-285750">
              <a:spcBef>
                <a:spcPct val="20000"/>
              </a:spcBef>
              <a:buClr>
                <a:schemeClr val="accent1"/>
              </a:buClr>
              <a:buFont typeface="Wingdings 2"/>
              <a:buChar char="Ü"/>
            </a:pPr>
            <a:r>
              <a:rPr lang="it-IT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NEL TACCUINO: voci che «so-stano»</a:t>
            </a:r>
          </a:p>
          <a:p>
            <a:pPr>
              <a:spcBef>
                <a:spcPct val="20000"/>
              </a:spcBef>
              <a:buClr>
                <a:schemeClr val="accent1"/>
              </a:buClr>
            </a:pPr>
            <a:r>
              <a:rPr lang="it-IT" sz="1600" b="1" i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it-IT" sz="16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 action="ppaction://hlinkfile"/>
              </a:rPr>
              <a:t>Allegato 2</a:t>
            </a:r>
            <a:endParaRPr lang="it-IT" sz="1600" b="1" i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</a:pPr>
            <a:endParaRPr lang="it-IT" sz="1600" i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</a:pPr>
            <a:endParaRPr lang="it-IT" sz="1600" i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</a:pPr>
            <a:endParaRPr lang="it-IT" sz="2000" i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algn="just">
              <a:buClr>
                <a:schemeClr val="accent1"/>
              </a:buClr>
            </a:pPr>
            <a:endParaRPr lang="it-IT" sz="1400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Font typeface="Wingdings 2"/>
              <a:buChar char="Ü"/>
            </a:pPr>
            <a:r>
              <a:rPr lang="it-IT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GIOCO: voci che «ci stanno dentro  … con stile»</a:t>
            </a:r>
          </a:p>
          <a:p>
            <a:pPr algn="just">
              <a:spcBef>
                <a:spcPct val="20000"/>
              </a:spcBef>
              <a:buClr>
                <a:schemeClr val="accent1"/>
              </a:buClr>
            </a:pPr>
            <a:r>
              <a:rPr lang="it-IT" sz="1600" b="1" i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it-IT" sz="16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 action="ppaction://hlinkfile"/>
              </a:rPr>
              <a:t>Allegato 3</a:t>
            </a:r>
            <a:r>
              <a:rPr lang="it-IT" sz="1600" i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</a:t>
            </a:r>
          </a:p>
          <a:p>
            <a:pPr algn="just">
              <a:spcBef>
                <a:spcPct val="20000"/>
              </a:spcBef>
              <a:buClr>
                <a:schemeClr val="accent1"/>
              </a:buClr>
            </a:pPr>
            <a:endParaRPr lang="it-IT" sz="1600" b="1" i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spcBef>
                <a:spcPct val="20000"/>
              </a:spcBef>
              <a:buClr>
                <a:schemeClr val="accent1"/>
              </a:buClr>
            </a:pPr>
            <a:endParaRPr lang="it-IT" sz="1600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spcBef>
                <a:spcPct val="20000"/>
              </a:spcBef>
              <a:buClr>
                <a:schemeClr val="accent1"/>
              </a:buClr>
            </a:pPr>
            <a:endParaRPr lang="it-IT" sz="2000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Font typeface="Wingdings 2"/>
              <a:buChar char="Ü"/>
            </a:pPr>
            <a:endParaRPr lang="it-IT" sz="1600" b="1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Font typeface="Wingdings 2"/>
              <a:buChar char="Ü"/>
            </a:pPr>
            <a:r>
              <a:rPr lang="it-IT" b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ALLO SPECCHIO: voci che «so-stano nel mondo»</a:t>
            </a:r>
          </a:p>
          <a:p>
            <a:pPr algn="just">
              <a:spcBef>
                <a:spcPct val="20000"/>
              </a:spcBef>
              <a:buClr>
                <a:schemeClr val="accent1"/>
              </a:buClr>
            </a:pPr>
            <a:r>
              <a:rPr lang="it-IT" sz="1600" i="1" dirty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it-IT" sz="16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 action="ppaction://hlinkfile"/>
              </a:rPr>
              <a:t>Allegato 4</a:t>
            </a:r>
            <a:endParaRPr lang="it-IT" sz="16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buClr>
                <a:schemeClr val="accent1"/>
              </a:buClr>
            </a:pPr>
            <a:endParaRPr lang="it-IT" dirty="0">
              <a:solidFill>
                <a:schemeClr val="tx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432A39CF-8DFC-D54E-8B6C-19C2B6C7A8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6760" y="1609694"/>
            <a:ext cx="1995222" cy="136815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E957A01F-18BC-A042-B2DB-E48DC94EC1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3203" y="3385362"/>
            <a:ext cx="2160240" cy="1440160"/>
          </a:xfrm>
          <a:prstGeom prst="rect">
            <a:avLst/>
          </a:prstGeom>
        </p:spPr>
      </p:pic>
      <p:pic>
        <p:nvPicPr>
          <p:cNvPr id="8" name="image13.png">
            <a:extLst>
              <a:ext uri="{FF2B5EF4-FFF2-40B4-BE49-F238E27FC236}">
                <a16:creationId xmlns:a16="http://schemas.microsoft.com/office/drawing/2014/main" xmlns="" id="{DBE09528-47EC-F240-B7BD-D1B6C9740D3E}"/>
              </a:ext>
            </a:extLst>
          </p:cNvPr>
          <p:cNvPicPr/>
          <p:nvPr/>
        </p:nvPicPr>
        <p:blipFill>
          <a:blip r:embed="rId7"/>
          <a:srcRect/>
          <a:stretch>
            <a:fillRect/>
          </a:stretch>
        </p:blipFill>
        <p:spPr>
          <a:xfrm>
            <a:off x="1765141" y="5255084"/>
            <a:ext cx="3603027" cy="1085850"/>
          </a:xfrm>
          <a:prstGeom prst="rect">
            <a:avLst/>
          </a:prstGeom>
          <a:ln/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xmlns="" id="{192D9B7A-FA97-764D-BC23-E3AED0F9A67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08104" y="2590788"/>
            <a:ext cx="3197155" cy="266429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D9BBB5D9-5544-4999-99F2-A9BD08AB8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561" y="593048"/>
            <a:ext cx="8686800" cy="841248"/>
          </a:xfrm>
        </p:spPr>
        <p:txBody>
          <a:bodyPr>
            <a:noAutofit/>
          </a:bodyPr>
          <a:lstStyle/>
          <a:p>
            <a:r>
              <a:rPr lang="it-IT" dirty="0"/>
              <a:t>La parola illumina</a:t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73869FD7-2258-4FA4-A6F3-8FDADD8A2E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9561" y="1230638"/>
            <a:ext cx="8515672" cy="54006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it-IT" sz="2300" b="1" i="1" dirty="0"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it-IT" sz="2600" b="1" i="1" dirty="0">
                <a:latin typeface="Calibri" panose="020F0502020204030204" pitchFamily="34" charset="0"/>
                <a:cs typeface="Calibri" panose="020F0502020204030204" pitchFamily="34" charset="0"/>
              </a:rPr>
              <a:t>Dal vangelo secondo Matteo (8,1-11)</a:t>
            </a:r>
          </a:p>
          <a:p>
            <a:pPr marL="0" indent="0">
              <a:spcBef>
                <a:spcPts val="0"/>
              </a:spcBef>
              <a:buNone/>
            </a:pPr>
            <a:endParaRPr lang="it-IT" sz="10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0050" lvl="1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it-IT" baseline="30000" dirty="0"/>
              <a:t>1</a:t>
            </a:r>
            <a:r>
              <a:rPr lang="it-IT" dirty="0"/>
              <a:t> Scese dal monte e molta folla lo seguì. </a:t>
            </a:r>
            <a:r>
              <a:rPr lang="it-IT" baseline="30000" dirty="0"/>
              <a:t>2</a:t>
            </a:r>
            <a:r>
              <a:rPr lang="it-IT" dirty="0"/>
              <a:t>Ed ecco, si avvicinò un lebbroso, si prostrò davanti a lui e disse: «Signore, se vuoi, puoi purificarmi». </a:t>
            </a:r>
            <a:r>
              <a:rPr lang="it-IT" baseline="30000" dirty="0"/>
              <a:t>3</a:t>
            </a:r>
            <a:r>
              <a:rPr lang="it-IT" dirty="0"/>
              <a:t>Tese la mano e lo toccò dicendo: «Lo voglio: sii purificato!». E subito la sua lebbra fu guarita. </a:t>
            </a:r>
            <a:r>
              <a:rPr lang="it-IT" baseline="30000" dirty="0"/>
              <a:t>4</a:t>
            </a:r>
            <a:r>
              <a:rPr lang="it-IT" dirty="0"/>
              <a:t>Poi Gesù gli disse: «</a:t>
            </a:r>
            <a:r>
              <a:rPr lang="it-IT" dirty="0" err="1"/>
              <a:t>Guàrdati</a:t>
            </a:r>
            <a:r>
              <a:rPr lang="it-IT" dirty="0"/>
              <a:t> bene dal dirlo a qualcuno; va' invece a mostrarti al sacerdote e presenta l'offerta prescritta da Mosè come testimonianza per loro».</a:t>
            </a:r>
            <a:r>
              <a:rPr lang="it-IT" baseline="30000" dirty="0"/>
              <a:t> 5</a:t>
            </a:r>
            <a:r>
              <a:rPr lang="it-IT" dirty="0"/>
              <a:t>Entrato in </a:t>
            </a:r>
            <a:r>
              <a:rPr lang="it-IT" dirty="0" err="1"/>
              <a:t>Cafàrnao</a:t>
            </a:r>
            <a:r>
              <a:rPr lang="it-IT" dirty="0"/>
              <a:t>, gli venne incontro un centurione che lo scongiurava e diceva: </a:t>
            </a:r>
            <a:r>
              <a:rPr lang="it-IT" baseline="30000" dirty="0"/>
              <a:t>6</a:t>
            </a:r>
            <a:r>
              <a:rPr lang="it-IT" dirty="0"/>
              <a:t>«Signore, il mio servo è in casa, a letto, paralizzato e soffre terribilmente». </a:t>
            </a:r>
            <a:r>
              <a:rPr lang="it-IT" baseline="30000" dirty="0"/>
              <a:t>7</a:t>
            </a:r>
            <a:r>
              <a:rPr lang="it-IT" dirty="0"/>
              <a:t>Gli disse: «Verrò e lo guarirò». </a:t>
            </a:r>
            <a:r>
              <a:rPr lang="it-IT" baseline="30000" dirty="0"/>
              <a:t>8</a:t>
            </a:r>
            <a:r>
              <a:rPr lang="it-IT" dirty="0"/>
              <a:t>Ma il centurione rispose: «Signore, io non sono degno che tu entri sotto il mio tetto, ma di' soltanto una parola e il mio servo sarà guarito. </a:t>
            </a:r>
            <a:r>
              <a:rPr lang="it-IT" baseline="30000" dirty="0"/>
              <a:t>9</a:t>
            </a:r>
            <a:r>
              <a:rPr lang="it-IT" dirty="0"/>
              <a:t>Pur essendo anch'io un subalterno, ho dei soldati sotto di me e dico a uno: «Va'!», ed egli va; e a un altro: «Vieni!», ed egli viene; e al mio servo: «Fa' questo!», ed egli lo fa».</a:t>
            </a:r>
            <a:r>
              <a:rPr lang="it-IT" sz="1800" dirty="0"/>
              <a:t/>
            </a:r>
            <a:br>
              <a:rPr lang="it-IT" sz="1800" dirty="0"/>
            </a:br>
            <a:r>
              <a:rPr lang="it-IT" baseline="30000" dirty="0"/>
              <a:t>10</a:t>
            </a:r>
            <a:r>
              <a:rPr lang="it-IT" dirty="0"/>
              <a:t>Ascoltandolo, Gesù si meravigliò e disse a quelli che lo seguivano: «In verità io vi dico, in Israele non ho trovato nessuno con una fede così grande! </a:t>
            </a:r>
            <a:r>
              <a:rPr lang="it-IT" baseline="30000" dirty="0"/>
              <a:t>11</a:t>
            </a:r>
            <a:r>
              <a:rPr lang="it-IT" dirty="0"/>
              <a:t>Ora io vi dico che molti verranno dall'oriente e dall'occidente e siederanno a mensa con Abramo, Isacco e Giacobbe nel regno dei cieli, </a:t>
            </a:r>
            <a:r>
              <a:rPr lang="it-IT" baseline="30000" dirty="0"/>
              <a:t>12</a:t>
            </a:r>
            <a:r>
              <a:rPr lang="it-IT" dirty="0"/>
              <a:t>mentre i figli del regno saranno cacciati fuori, nelle tenebre, dove sarà pianto e stridore di denti». </a:t>
            </a:r>
            <a:r>
              <a:rPr lang="it-IT" baseline="30000" dirty="0"/>
              <a:t>13</a:t>
            </a:r>
            <a:r>
              <a:rPr lang="it-IT" dirty="0"/>
              <a:t>E Gesù disse al centurione: «Va', avvenga per te come hai creduto». In quell'istante il suo servo fu guarito.</a:t>
            </a:r>
            <a:r>
              <a:rPr lang="it-IT" baseline="30000" dirty="0"/>
              <a:t> 14</a:t>
            </a:r>
            <a:r>
              <a:rPr lang="it-IT" dirty="0"/>
              <a:t>Entrato nella casa di Pietro, Gesù vide la suocera di lui che era a letto con la febbre. </a:t>
            </a:r>
            <a:r>
              <a:rPr lang="it-IT" baseline="30000" dirty="0"/>
              <a:t>15</a:t>
            </a:r>
            <a:r>
              <a:rPr lang="it-IT" dirty="0"/>
              <a:t>Le toccò la mano e la febbre la lasciò; poi ella si alzò e lo serviva.</a:t>
            </a:r>
            <a:endParaRPr lang="it-IT" sz="1800" i="1" dirty="0"/>
          </a:p>
        </p:txBody>
      </p:sp>
      <p:sp>
        <p:nvSpPr>
          <p:cNvPr id="4" name="Triangolo 3">
            <a:extLst>
              <a:ext uri="{FF2B5EF4-FFF2-40B4-BE49-F238E27FC236}">
                <a16:creationId xmlns:a16="http://schemas.microsoft.com/office/drawing/2014/main" xmlns="" id="{2269211F-156A-6E45-9005-02EA86779E8D}"/>
              </a:ext>
            </a:extLst>
          </p:cNvPr>
          <p:cNvSpPr/>
          <p:nvPr/>
        </p:nvSpPr>
        <p:spPr>
          <a:xfrm>
            <a:off x="395536" y="1241120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Triangolo 4">
            <a:extLst>
              <a:ext uri="{FF2B5EF4-FFF2-40B4-BE49-F238E27FC236}">
                <a16:creationId xmlns:a16="http://schemas.microsoft.com/office/drawing/2014/main" xmlns="" id="{D8D27640-9582-BB44-8B89-C68D4CE11748}"/>
              </a:ext>
            </a:extLst>
          </p:cNvPr>
          <p:cNvSpPr/>
          <p:nvPr/>
        </p:nvSpPr>
        <p:spPr>
          <a:xfrm rot="10800000">
            <a:off x="395534" y="1434296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Triangolo 5">
            <a:extLst>
              <a:ext uri="{FF2B5EF4-FFF2-40B4-BE49-F238E27FC236}">
                <a16:creationId xmlns:a16="http://schemas.microsoft.com/office/drawing/2014/main" xmlns="" id="{044F4BE8-9D33-4241-AD08-1CAB2163D1ED}"/>
              </a:ext>
            </a:extLst>
          </p:cNvPr>
          <p:cNvSpPr/>
          <p:nvPr/>
        </p:nvSpPr>
        <p:spPr>
          <a:xfrm>
            <a:off x="395532" y="1627472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Triangolo 6">
            <a:extLst>
              <a:ext uri="{FF2B5EF4-FFF2-40B4-BE49-F238E27FC236}">
                <a16:creationId xmlns:a16="http://schemas.microsoft.com/office/drawing/2014/main" xmlns="" id="{7593F739-6A09-AB48-BE1B-1B29F37EB733}"/>
              </a:ext>
            </a:extLst>
          </p:cNvPr>
          <p:cNvSpPr/>
          <p:nvPr/>
        </p:nvSpPr>
        <p:spPr>
          <a:xfrm rot="10800000">
            <a:off x="395532" y="1820648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Triangolo 7">
            <a:extLst>
              <a:ext uri="{FF2B5EF4-FFF2-40B4-BE49-F238E27FC236}">
                <a16:creationId xmlns:a16="http://schemas.microsoft.com/office/drawing/2014/main" xmlns="" id="{1A4224A5-3455-294B-A1E8-4929F725B1D4}"/>
              </a:ext>
            </a:extLst>
          </p:cNvPr>
          <p:cNvSpPr/>
          <p:nvPr/>
        </p:nvSpPr>
        <p:spPr>
          <a:xfrm>
            <a:off x="395532" y="2013824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Triangolo 8">
            <a:extLst>
              <a:ext uri="{FF2B5EF4-FFF2-40B4-BE49-F238E27FC236}">
                <a16:creationId xmlns:a16="http://schemas.microsoft.com/office/drawing/2014/main" xmlns="" id="{ADF84D5A-0EAF-D54F-BC8B-DA0E51682370}"/>
              </a:ext>
            </a:extLst>
          </p:cNvPr>
          <p:cNvSpPr/>
          <p:nvPr/>
        </p:nvSpPr>
        <p:spPr>
          <a:xfrm>
            <a:off x="395532" y="2400176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Triangolo 9">
            <a:extLst>
              <a:ext uri="{FF2B5EF4-FFF2-40B4-BE49-F238E27FC236}">
                <a16:creationId xmlns:a16="http://schemas.microsoft.com/office/drawing/2014/main" xmlns="" id="{9D00CA54-B3CD-8C4C-9132-16DD42025035}"/>
              </a:ext>
            </a:extLst>
          </p:cNvPr>
          <p:cNvSpPr/>
          <p:nvPr/>
        </p:nvSpPr>
        <p:spPr>
          <a:xfrm>
            <a:off x="395532" y="2786528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Triangolo 10">
            <a:extLst>
              <a:ext uri="{FF2B5EF4-FFF2-40B4-BE49-F238E27FC236}">
                <a16:creationId xmlns:a16="http://schemas.microsoft.com/office/drawing/2014/main" xmlns="" id="{F78A3373-7EA6-1C42-B117-1840A53C2ED0}"/>
              </a:ext>
            </a:extLst>
          </p:cNvPr>
          <p:cNvSpPr/>
          <p:nvPr/>
        </p:nvSpPr>
        <p:spPr>
          <a:xfrm>
            <a:off x="395531" y="3168716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Triangolo 11">
            <a:extLst>
              <a:ext uri="{FF2B5EF4-FFF2-40B4-BE49-F238E27FC236}">
                <a16:creationId xmlns:a16="http://schemas.microsoft.com/office/drawing/2014/main" xmlns="" id="{CB8A546A-15BC-7C4D-9A3D-10B9210329AA}"/>
              </a:ext>
            </a:extLst>
          </p:cNvPr>
          <p:cNvSpPr/>
          <p:nvPr/>
        </p:nvSpPr>
        <p:spPr>
          <a:xfrm>
            <a:off x="395530" y="3555068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Triangolo 12">
            <a:extLst>
              <a:ext uri="{FF2B5EF4-FFF2-40B4-BE49-F238E27FC236}">
                <a16:creationId xmlns:a16="http://schemas.microsoft.com/office/drawing/2014/main" xmlns="" id="{F9D777F5-2C3C-0F48-9881-A928EFCAA08F}"/>
              </a:ext>
            </a:extLst>
          </p:cNvPr>
          <p:cNvSpPr/>
          <p:nvPr/>
        </p:nvSpPr>
        <p:spPr>
          <a:xfrm>
            <a:off x="395529" y="3937256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Triangolo 13">
            <a:extLst>
              <a:ext uri="{FF2B5EF4-FFF2-40B4-BE49-F238E27FC236}">
                <a16:creationId xmlns:a16="http://schemas.microsoft.com/office/drawing/2014/main" xmlns="" id="{30B6EBB1-6CD5-F540-95EE-454C77DC53D4}"/>
              </a:ext>
            </a:extLst>
          </p:cNvPr>
          <p:cNvSpPr/>
          <p:nvPr/>
        </p:nvSpPr>
        <p:spPr>
          <a:xfrm>
            <a:off x="395529" y="4327772"/>
            <a:ext cx="229991" cy="193176"/>
          </a:xfrm>
          <a:prstGeom prst="triangle">
            <a:avLst>
              <a:gd name="adj" fmla="val 4663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Triangolo 14">
            <a:extLst>
              <a:ext uri="{FF2B5EF4-FFF2-40B4-BE49-F238E27FC236}">
                <a16:creationId xmlns:a16="http://schemas.microsoft.com/office/drawing/2014/main" xmlns="" id="{68FE0A95-F030-3240-95E6-7CE8932DD832}"/>
              </a:ext>
            </a:extLst>
          </p:cNvPr>
          <p:cNvSpPr/>
          <p:nvPr/>
        </p:nvSpPr>
        <p:spPr>
          <a:xfrm>
            <a:off x="395529" y="4714124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Triangolo 15">
            <a:extLst>
              <a:ext uri="{FF2B5EF4-FFF2-40B4-BE49-F238E27FC236}">
                <a16:creationId xmlns:a16="http://schemas.microsoft.com/office/drawing/2014/main" xmlns="" id="{A0D16B53-AE7A-0644-A3BC-B2CBF34C8EEC}"/>
              </a:ext>
            </a:extLst>
          </p:cNvPr>
          <p:cNvSpPr/>
          <p:nvPr/>
        </p:nvSpPr>
        <p:spPr>
          <a:xfrm>
            <a:off x="395529" y="5096312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Triangolo 16">
            <a:extLst>
              <a:ext uri="{FF2B5EF4-FFF2-40B4-BE49-F238E27FC236}">
                <a16:creationId xmlns:a16="http://schemas.microsoft.com/office/drawing/2014/main" xmlns="" id="{27963EAF-9136-CF4E-9521-8A44F5DB6AE4}"/>
              </a:ext>
            </a:extLst>
          </p:cNvPr>
          <p:cNvSpPr/>
          <p:nvPr/>
        </p:nvSpPr>
        <p:spPr>
          <a:xfrm>
            <a:off x="395529" y="5482664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Triangolo 17">
            <a:extLst>
              <a:ext uri="{FF2B5EF4-FFF2-40B4-BE49-F238E27FC236}">
                <a16:creationId xmlns:a16="http://schemas.microsoft.com/office/drawing/2014/main" xmlns="" id="{F3B38584-8E64-AF44-B977-08C15BCFEF21}"/>
              </a:ext>
            </a:extLst>
          </p:cNvPr>
          <p:cNvSpPr/>
          <p:nvPr/>
        </p:nvSpPr>
        <p:spPr>
          <a:xfrm>
            <a:off x="395529" y="5860688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Triangolo 18">
            <a:extLst>
              <a:ext uri="{FF2B5EF4-FFF2-40B4-BE49-F238E27FC236}">
                <a16:creationId xmlns:a16="http://schemas.microsoft.com/office/drawing/2014/main" xmlns="" id="{B20F22A2-BEC7-5D4D-93A5-201A2B784B66}"/>
              </a:ext>
            </a:extLst>
          </p:cNvPr>
          <p:cNvSpPr/>
          <p:nvPr/>
        </p:nvSpPr>
        <p:spPr>
          <a:xfrm>
            <a:off x="395529" y="6238712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Triangolo 19">
            <a:extLst>
              <a:ext uri="{FF2B5EF4-FFF2-40B4-BE49-F238E27FC236}">
                <a16:creationId xmlns:a16="http://schemas.microsoft.com/office/drawing/2014/main" xmlns="" id="{98F806ED-7AAE-D64D-B903-29690E70E217}"/>
              </a:ext>
            </a:extLst>
          </p:cNvPr>
          <p:cNvSpPr/>
          <p:nvPr/>
        </p:nvSpPr>
        <p:spPr>
          <a:xfrm rot="10800000">
            <a:off x="395528" y="2215328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Triangolo 20">
            <a:extLst>
              <a:ext uri="{FF2B5EF4-FFF2-40B4-BE49-F238E27FC236}">
                <a16:creationId xmlns:a16="http://schemas.microsoft.com/office/drawing/2014/main" xmlns="" id="{D28E2598-939A-F44C-82A6-3083FB8E4609}"/>
              </a:ext>
            </a:extLst>
          </p:cNvPr>
          <p:cNvSpPr/>
          <p:nvPr/>
        </p:nvSpPr>
        <p:spPr>
          <a:xfrm rot="10800000">
            <a:off x="395527" y="2593352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Triangolo 21">
            <a:extLst>
              <a:ext uri="{FF2B5EF4-FFF2-40B4-BE49-F238E27FC236}">
                <a16:creationId xmlns:a16="http://schemas.microsoft.com/office/drawing/2014/main" xmlns="" id="{0C14E943-645A-9C43-843E-EC65F506F0DE}"/>
              </a:ext>
            </a:extLst>
          </p:cNvPr>
          <p:cNvSpPr/>
          <p:nvPr/>
        </p:nvSpPr>
        <p:spPr>
          <a:xfrm rot="10800000">
            <a:off x="395527" y="2975540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Triangolo 22">
            <a:extLst>
              <a:ext uri="{FF2B5EF4-FFF2-40B4-BE49-F238E27FC236}">
                <a16:creationId xmlns:a16="http://schemas.microsoft.com/office/drawing/2014/main" xmlns="" id="{2657178F-0C28-7248-9BFB-367C84DAC41C}"/>
              </a:ext>
            </a:extLst>
          </p:cNvPr>
          <p:cNvSpPr/>
          <p:nvPr/>
        </p:nvSpPr>
        <p:spPr>
          <a:xfrm rot="10800000">
            <a:off x="395527" y="3370220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Triangolo 23">
            <a:extLst>
              <a:ext uri="{FF2B5EF4-FFF2-40B4-BE49-F238E27FC236}">
                <a16:creationId xmlns:a16="http://schemas.microsoft.com/office/drawing/2014/main" xmlns="" id="{2DF0A564-D9D5-0D48-8522-23A77813368E}"/>
              </a:ext>
            </a:extLst>
          </p:cNvPr>
          <p:cNvSpPr/>
          <p:nvPr/>
        </p:nvSpPr>
        <p:spPr>
          <a:xfrm rot="10800000">
            <a:off x="395526" y="3748244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Triangolo 24">
            <a:extLst>
              <a:ext uri="{FF2B5EF4-FFF2-40B4-BE49-F238E27FC236}">
                <a16:creationId xmlns:a16="http://schemas.microsoft.com/office/drawing/2014/main" xmlns="" id="{4C8D24B6-D16E-A04B-AE56-928F96F7E272}"/>
              </a:ext>
            </a:extLst>
          </p:cNvPr>
          <p:cNvSpPr/>
          <p:nvPr/>
        </p:nvSpPr>
        <p:spPr>
          <a:xfrm rot="10800000">
            <a:off x="395526" y="4128333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Triangolo 25">
            <a:extLst>
              <a:ext uri="{FF2B5EF4-FFF2-40B4-BE49-F238E27FC236}">
                <a16:creationId xmlns:a16="http://schemas.microsoft.com/office/drawing/2014/main" xmlns="" id="{1E31E201-ACFD-CE45-8C03-068B53BF83F7}"/>
              </a:ext>
            </a:extLst>
          </p:cNvPr>
          <p:cNvSpPr/>
          <p:nvPr/>
        </p:nvSpPr>
        <p:spPr>
          <a:xfrm rot="10800000">
            <a:off x="395525" y="4513669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Triangolo 26">
            <a:extLst>
              <a:ext uri="{FF2B5EF4-FFF2-40B4-BE49-F238E27FC236}">
                <a16:creationId xmlns:a16="http://schemas.microsoft.com/office/drawing/2014/main" xmlns="" id="{32A49ADE-AE49-5F44-AC8B-6F938FD6360D}"/>
              </a:ext>
            </a:extLst>
          </p:cNvPr>
          <p:cNvSpPr/>
          <p:nvPr/>
        </p:nvSpPr>
        <p:spPr>
          <a:xfrm rot="10800000">
            <a:off x="401937" y="4911464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Triangolo 27">
            <a:extLst>
              <a:ext uri="{FF2B5EF4-FFF2-40B4-BE49-F238E27FC236}">
                <a16:creationId xmlns:a16="http://schemas.microsoft.com/office/drawing/2014/main" xmlns="" id="{417365F2-14FE-AA4A-9C82-AF1B44BF123A}"/>
              </a:ext>
            </a:extLst>
          </p:cNvPr>
          <p:cNvSpPr/>
          <p:nvPr/>
        </p:nvSpPr>
        <p:spPr>
          <a:xfrm rot="10800000">
            <a:off x="395525" y="5285908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Triangolo 28">
            <a:extLst>
              <a:ext uri="{FF2B5EF4-FFF2-40B4-BE49-F238E27FC236}">
                <a16:creationId xmlns:a16="http://schemas.microsoft.com/office/drawing/2014/main" xmlns="" id="{ECC673DA-7C30-0F4F-B7FE-CE7111FCCCC3}"/>
              </a:ext>
            </a:extLst>
          </p:cNvPr>
          <p:cNvSpPr/>
          <p:nvPr/>
        </p:nvSpPr>
        <p:spPr>
          <a:xfrm rot="10800000">
            <a:off x="395524" y="5663314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" name="Triangolo 29">
            <a:extLst>
              <a:ext uri="{FF2B5EF4-FFF2-40B4-BE49-F238E27FC236}">
                <a16:creationId xmlns:a16="http://schemas.microsoft.com/office/drawing/2014/main" xmlns="" id="{424D1D5D-A913-2E4C-A537-C5B916038FDF}"/>
              </a:ext>
            </a:extLst>
          </p:cNvPr>
          <p:cNvSpPr/>
          <p:nvPr/>
        </p:nvSpPr>
        <p:spPr>
          <a:xfrm rot="10800000">
            <a:off x="395524" y="6051765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1" name="Triangolo 30">
            <a:extLst>
              <a:ext uri="{FF2B5EF4-FFF2-40B4-BE49-F238E27FC236}">
                <a16:creationId xmlns:a16="http://schemas.microsoft.com/office/drawing/2014/main" xmlns="" id="{84DFEB6E-8579-C243-9A9F-E50551ED1250}"/>
              </a:ext>
            </a:extLst>
          </p:cNvPr>
          <p:cNvSpPr/>
          <p:nvPr/>
        </p:nvSpPr>
        <p:spPr>
          <a:xfrm rot="10800000">
            <a:off x="401937" y="6435002"/>
            <a:ext cx="229991" cy="1931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35687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D9BBB5D9-5544-4999-99F2-A9BD08AB8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8686800" cy="841248"/>
          </a:xfrm>
        </p:spPr>
        <p:txBody>
          <a:bodyPr>
            <a:noAutofit/>
          </a:bodyPr>
          <a:lstStyle/>
          <a:p>
            <a:r>
              <a:rPr lang="it-IT" dirty="0"/>
              <a:t>La parola illumina</a:t>
            </a:r>
            <a:br>
              <a:rPr lang="it-IT" dirty="0"/>
            </a:br>
            <a:endParaRPr lang="it-IT" dirty="0"/>
          </a:p>
        </p:txBody>
      </p: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xmlns="" id="{63E25EBE-0F94-4C56-ACE9-0E9212A337EC}"/>
              </a:ext>
            </a:extLst>
          </p:cNvPr>
          <p:cNvSpPr txBox="1">
            <a:spLocks/>
          </p:cNvSpPr>
          <p:nvPr/>
        </p:nvSpPr>
        <p:spPr>
          <a:xfrm>
            <a:off x="395536" y="1268760"/>
            <a:ext cx="8424936" cy="546807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v"/>
            </a:pP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COSA DICE LA PAROLA ALLA MIA VITA</a:t>
            </a:r>
          </a:p>
          <a:p>
            <a:pPr marL="0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      Commento al Vangelo</a:t>
            </a:r>
          </a:p>
          <a:p>
            <a:pPr marL="0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it-IT" sz="18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 action="ppaction://hlinkfile"/>
              </a:rPr>
              <a:t>Allegato 5</a:t>
            </a:r>
            <a:endParaRPr lang="it-IT" sz="1800" b="1" i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COSA DICE LA PAROLA DELLA MIA VITA</a:t>
            </a:r>
            <a:endParaRPr lang="it-IT" sz="18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      &amp; DELLA NOSTRA VITA</a:t>
            </a:r>
          </a:p>
          <a:p>
            <a:pPr marL="0" indent="0">
              <a:buNone/>
            </a:pP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      COSA DICE LA MIA VITA ALLA PAROLA</a:t>
            </a:r>
          </a:p>
          <a:p>
            <a:pPr marL="0" indent="0">
              <a:buNone/>
            </a:pP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it-IT" sz="18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 action="ppaction://hlinkfile"/>
              </a:rPr>
              <a:t>Allegato 6</a:t>
            </a:r>
            <a:endParaRPr lang="it-IT" sz="1800" b="1" i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PER APPROFONDIRE</a:t>
            </a:r>
          </a:p>
          <a:p>
            <a:pPr marL="0" indent="0">
              <a:buNone/>
            </a:pP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     Catechismo degli Adulti</a:t>
            </a:r>
          </a:p>
          <a:p>
            <a:pPr marL="0" indent="0">
              <a:buNone/>
            </a:pP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     Progetto formativo dell’Azione Cattolica Italiana   </a:t>
            </a:r>
          </a:p>
          <a:p>
            <a:pPr marL="0" indent="0">
              <a:buNone/>
            </a:pPr>
            <a:r>
              <a:rPr lang="it-IT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Evangelii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Gaudium</a:t>
            </a:r>
            <a:endParaRPr lang="it-IT" sz="1800" b="1" i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it-IT" sz="1800" b="1" i="1" dirty="0">
                <a:latin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it-IT" sz="18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 action="ppaction://hlinkfile"/>
              </a:rPr>
              <a:t>Allegato 7</a:t>
            </a:r>
            <a:endParaRPr lang="it-IT" sz="1800" b="1" i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Wingdings 2"/>
              <a:buNone/>
            </a:pPr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Wingdings 2"/>
              <a:buNone/>
            </a:pPr>
            <a:endParaRPr lang="it-IT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xmlns="" id="{EC3B02A9-107F-B644-B1FB-BACE74F22D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6016" y="2204864"/>
            <a:ext cx="3849120" cy="2700908"/>
          </a:xfrm>
          <a:prstGeom prst="rect">
            <a:avLst/>
          </a:prstGeom>
          <a:ln w="3175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540022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5D3EF07F-63B6-47BA-AE26-A46CF5C06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548680"/>
            <a:ext cx="8686800" cy="841248"/>
          </a:xfrm>
        </p:spPr>
        <p:txBody>
          <a:bodyPr>
            <a:normAutofit fontScale="90000"/>
          </a:bodyPr>
          <a:lstStyle/>
          <a:p>
            <a:r>
              <a:rPr lang="it-IT" sz="4000" dirty="0"/>
              <a:t>La vita cambia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13" name="Segnaposto contenuto 2">
            <a:extLst>
              <a:ext uri="{FF2B5EF4-FFF2-40B4-BE49-F238E27FC236}">
                <a16:creationId xmlns:a16="http://schemas.microsoft.com/office/drawing/2014/main" xmlns="" id="{096CCE87-4741-46C8-96CA-1C92332F05C9}"/>
              </a:ext>
            </a:extLst>
          </p:cNvPr>
          <p:cNvSpPr txBox="1">
            <a:spLocks/>
          </p:cNvSpPr>
          <p:nvPr/>
        </p:nvSpPr>
        <p:spPr>
          <a:xfrm>
            <a:off x="251520" y="1340768"/>
            <a:ext cx="8568952" cy="5400600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v"/>
            </a:pP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ESERCIZI DI LAICITA’ 					                   </a:t>
            </a:r>
            <a:r>
              <a:rPr lang="it-IT" sz="18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 action="ppaction://hlinkfile"/>
              </a:rPr>
              <a:t>Allegato 8</a:t>
            </a:r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0050" lvl="1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L’attività prevede di annotarsi sul taccuino </a:t>
            </a:r>
          </a:p>
          <a:p>
            <a:pPr marL="400050" lvl="1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alcune «prassi» per vivere relazioni feconde </a:t>
            </a:r>
          </a:p>
          <a:p>
            <a:pPr marL="400050" lvl="1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e significative.</a:t>
            </a:r>
          </a:p>
          <a:p>
            <a:pPr marL="400050" lvl="1" indent="0">
              <a:buNone/>
            </a:pPr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0050" lvl="1" indent="0">
              <a:buNone/>
            </a:pPr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CERCO FATTI DI VANGELO  </a:t>
            </a:r>
          </a:p>
          <a:p>
            <a:pPr marL="0" indent="0">
              <a:buNone/>
            </a:pP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Partendo da testimonianze di esperienze, </a:t>
            </a:r>
          </a:p>
          <a:p>
            <a:pPr marL="0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      di confrontarsi e di individuare</a:t>
            </a:r>
          </a:p>
          <a:p>
            <a:pPr marL="0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      qualche spunto per “cambiare la nostra vita”. </a:t>
            </a:r>
          </a:p>
          <a:p>
            <a:pPr marL="0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      L’esperienza può fornire l’occasione per </a:t>
            </a:r>
          </a:p>
          <a:p>
            <a:pPr marL="0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      mettersi alla ricerca di iniziative simili presenti </a:t>
            </a:r>
          </a:p>
          <a:p>
            <a:pPr marL="0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      sul territorio. </a:t>
            </a:r>
          </a:p>
          <a:p>
            <a:pPr marL="400050" lvl="1" indent="0">
              <a:buNone/>
            </a:pPr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0050" lvl="1" indent="0">
              <a:buNone/>
            </a:pPr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ESERCIZIO DI SINODALITÀ </a:t>
            </a:r>
          </a:p>
          <a:p>
            <a:pPr marL="0" indent="0">
              <a:buNone/>
            </a:pP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L’attività prevede di ricontattare e organizzare tavoli di dialogo, confronto e dibattito su </a:t>
            </a:r>
          </a:p>
          <a:p>
            <a:pPr marL="0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      temi di attualità con realtà che si sono ascoltate durante la prima sinodale di ascolto.</a:t>
            </a:r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Wingdings 2"/>
              <a:buNone/>
            </a:pPr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Wingdings 2"/>
              <a:buNone/>
            </a:pPr>
            <a:endParaRPr lang="it-IT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xmlns="" id="{6F498808-A555-904F-A57E-9B70CF615E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2348880"/>
            <a:ext cx="38100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844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EB392A94-7896-4301-8C19-92B3AAB6E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476672"/>
            <a:ext cx="8686800" cy="841248"/>
          </a:xfrm>
        </p:spPr>
        <p:txBody>
          <a:bodyPr>
            <a:normAutofit fontScale="90000"/>
          </a:bodyPr>
          <a:lstStyle/>
          <a:p>
            <a:r>
              <a:rPr lang="it-IT" sz="4000" dirty="0"/>
              <a:t>Riflessi della cultura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792F13C5-F5C2-426F-9BDD-AD00A8E407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27215" y="1564991"/>
            <a:ext cx="4191000" cy="47244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Canzoni</a:t>
            </a:r>
          </a:p>
          <a:p>
            <a:pPr marL="0" indent="0">
              <a:buNone/>
            </a:pPr>
            <a:r>
              <a:rPr lang="it-IT" sz="1400" b="1" i="1" dirty="0"/>
              <a:t>      </a:t>
            </a:r>
            <a:r>
              <a:rPr lang="it-IT" sz="1600" b="1" i="1" dirty="0"/>
              <a:t> La rete </a:t>
            </a:r>
            <a:r>
              <a:rPr lang="it-IT" sz="1600" b="1" dirty="0"/>
              <a:t>- Francesco Gabbani - 2021</a:t>
            </a:r>
            <a:endParaRPr lang="it-IT" sz="1600" dirty="0"/>
          </a:p>
          <a:p>
            <a:pPr marL="0" indent="0">
              <a:buNone/>
            </a:pPr>
            <a:r>
              <a:rPr lang="it-IT" sz="18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             </a:t>
            </a:r>
            <a:r>
              <a:rPr lang="it-IT" sz="16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 action="ppaction://hlinkfile"/>
              </a:rPr>
              <a:t>Allegato 11</a:t>
            </a:r>
            <a:endParaRPr lang="it-IT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Libri</a:t>
            </a:r>
          </a:p>
          <a:p>
            <a:pPr marL="0" indent="0">
              <a:buNone/>
            </a:pPr>
            <a:r>
              <a:rPr lang="it-IT" sz="1600" b="1" dirty="0">
                <a:solidFill>
                  <a:schemeClr val="tx1"/>
                </a:solidFill>
              </a:rPr>
              <a:t>       </a:t>
            </a:r>
            <a:r>
              <a:rPr lang="it-IT" sz="1600" b="1" i="1" dirty="0">
                <a:solidFill>
                  <a:schemeClr val="tx1"/>
                </a:solidFill>
              </a:rPr>
              <a:t>Le nostre imperfezioni, </a:t>
            </a:r>
            <a:r>
              <a:rPr lang="it-IT" sz="1600" dirty="0">
                <a:solidFill>
                  <a:schemeClr val="tx1"/>
                </a:solidFill>
              </a:rPr>
              <a:t>Luca Trapanese</a:t>
            </a:r>
          </a:p>
          <a:p>
            <a:pPr marL="0" indent="0">
              <a:buNone/>
            </a:pPr>
            <a:r>
              <a:rPr lang="it-IT" sz="16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			</a:t>
            </a:r>
            <a:r>
              <a:rPr lang="it-IT" sz="16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 action="ppaction://hlinkfile"/>
              </a:rPr>
              <a:t>Allegato 12</a:t>
            </a:r>
            <a:endParaRPr lang="it-IT" sz="16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xmlns="" id="{F3E42C24-6F97-474F-A07C-D3588A2266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415" y="1317920"/>
            <a:ext cx="4495800" cy="47244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Film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                      </a:t>
            </a:r>
            <a:r>
              <a:rPr lang="it-IT" sz="1800" i="1" dirty="0">
                <a:latin typeface="Calibri" panose="020F0502020204030204" pitchFamily="34" charset="0"/>
                <a:cs typeface="Calibri" panose="020F0502020204030204" pitchFamily="34" charset="0"/>
              </a:rPr>
              <a:t>Il cammino di Santiago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i="1" dirty="0">
                <a:latin typeface="Calibri" panose="020F0502020204030204" pitchFamily="34" charset="0"/>
                <a:cs typeface="Calibri" panose="020F0502020204030204" pitchFamily="34" charset="0"/>
              </a:rPr>
              <a:t>                       </a:t>
            </a:r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di </a:t>
            </a:r>
            <a:r>
              <a:rPr lang="it-IT" sz="1600" dirty="0"/>
              <a:t>Emilio </a:t>
            </a:r>
            <a:r>
              <a:rPr lang="it-IT" sz="1600" dirty="0" err="1"/>
              <a:t>Estevez</a:t>
            </a:r>
            <a:r>
              <a:rPr lang="it-IT" sz="1600" dirty="0"/>
              <a:t> </a:t>
            </a:r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, 2010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it-IT" sz="16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            </a:t>
            </a:r>
            <a:r>
              <a:rPr lang="it-IT" sz="16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 action="ppaction://hlinkfile"/>
              </a:rPr>
              <a:t>Allegato 9</a:t>
            </a:r>
            <a:endParaRPr lang="it-IT" sz="1600" b="1" i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                      </a:t>
            </a:r>
            <a:r>
              <a:rPr lang="it-IT" sz="1800" i="1" dirty="0">
                <a:latin typeface="Calibri" panose="020F0502020204030204" pitchFamily="34" charset="0"/>
                <a:cs typeface="Calibri" panose="020F0502020204030204" pitchFamily="34" charset="0"/>
              </a:rPr>
              <a:t>Francesco</a:t>
            </a:r>
          </a:p>
          <a:p>
            <a:pPr marL="0" indent="0">
              <a:buNone/>
            </a:pPr>
            <a:r>
              <a:rPr lang="it-IT" sz="1800" i="1" dirty="0">
                <a:latin typeface="Calibri" panose="020F0502020204030204" pitchFamily="34" charset="0"/>
                <a:cs typeface="Calibri" panose="020F0502020204030204" pitchFamily="34" charset="0"/>
              </a:rPr>
              <a:t>                       </a:t>
            </a:r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di </a:t>
            </a:r>
            <a:r>
              <a:rPr lang="it-IT" sz="1600" dirty="0"/>
              <a:t>Lisa </a:t>
            </a:r>
            <a:r>
              <a:rPr lang="it-IT" sz="1600" dirty="0" err="1"/>
              <a:t>Arioli</a:t>
            </a:r>
            <a:r>
              <a:rPr lang="it-IT" sz="1600" dirty="0"/>
              <a:t>, Luca Fernicola</a:t>
            </a:r>
            <a:r>
              <a:rPr lang="it-IT" sz="1600" dirty="0">
                <a:latin typeface="Calibri" panose="020F0502020204030204" pitchFamily="34" charset="0"/>
                <a:cs typeface="Calibri" panose="020F0502020204030204" pitchFamily="34" charset="0"/>
              </a:rPr>
              <a:t>, 2020</a:t>
            </a:r>
          </a:p>
          <a:p>
            <a:pPr marL="0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			</a:t>
            </a:r>
            <a:r>
              <a:rPr lang="it-IT" sz="16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it-IT" sz="16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5" action="ppaction://hlinkfile"/>
              </a:rPr>
              <a:t>Allegato 9 bis</a:t>
            </a:r>
            <a:endParaRPr lang="it-IT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Arte e Parola</a:t>
            </a:r>
          </a:p>
          <a:p>
            <a:pPr marL="0" indent="0">
              <a:buNone/>
            </a:pPr>
            <a:r>
              <a:rPr lang="it-IT" sz="16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</a:t>
            </a:r>
            <a:r>
              <a:rPr lang="it-IT" sz="18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Gesù guarisce la suocera di Pietro</a:t>
            </a:r>
            <a:r>
              <a:rPr lang="it-IT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</a:p>
          <a:p>
            <a:pPr marL="0" indent="0">
              <a:buNone/>
            </a:pPr>
            <a:r>
              <a:rPr lang="it-IT" sz="1600" dirty="0"/>
              <a:t>      Rembrandt, 1658 </a:t>
            </a:r>
            <a:r>
              <a:rPr lang="it-IT" sz="16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	      		      </a:t>
            </a:r>
            <a:r>
              <a:rPr lang="it-IT" sz="1600" b="1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6" action="ppaction://hlinkfile"/>
              </a:rPr>
              <a:t>Allegato 10</a:t>
            </a:r>
            <a:endParaRPr lang="it-IT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magine 7" descr="undefined">
            <a:extLst>
              <a:ext uri="{FF2B5EF4-FFF2-40B4-BE49-F238E27FC236}">
                <a16:creationId xmlns:a16="http://schemas.microsoft.com/office/drawing/2014/main" xmlns="" id="{0296283F-3E41-1749-9101-9AD0356DF33E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1296144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magine 8" descr="V TEMPO ORDINARIO – 4 febbraio 2018 – Associazione Biblica della Svizzera  Italiana | L'importanza della conoscenza biblica per la formazione culturale">
            <a:extLst>
              <a:ext uri="{FF2B5EF4-FFF2-40B4-BE49-F238E27FC236}">
                <a16:creationId xmlns:a16="http://schemas.microsoft.com/office/drawing/2014/main" xmlns="" id="{BFD5D868-D521-C74A-BACF-D86064AE564C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8812" y="5055443"/>
            <a:ext cx="1515438" cy="1481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xmlns="" id="{E4DD7ADD-FA7F-0E47-B04B-4B153126C7D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2537" r="22536"/>
          <a:stretch/>
        </p:blipFill>
        <p:spPr>
          <a:xfrm>
            <a:off x="5219078" y="2221877"/>
            <a:ext cx="1318155" cy="1349896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xmlns="" id="{47EAC734-4D20-BF4D-90E7-E33AD86FE5F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932" y="4869160"/>
            <a:ext cx="1244985" cy="1752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7251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rra">
  <a:themeElements>
    <a:clrScheme name="Terr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err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err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9053</TotalTime>
  <Words>286</Words>
  <Application>Microsoft Office PowerPoint</Application>
  <PresentationFormat>Presentazione su schermo (4:3)</PresentationFormat>
  <Paragraphs>106</Paragraphs>
  <Slides>8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7" baseType="lpstr">
      <vt:lpstr>Al Bayan Plain</vt:lpstr>
      <vt:lpstr>Avenir Roman</vt:lpstr>
      <vt:lpstr>Ayuthaya</vt:lpstr>
      <vt:lpstr>Calibri</vt:lpstr>
      <vt:lpstr>Franklin Gothic Book</vt:lpstr>
      <vt:lpstr>Franklin Gothic Medium</vt:lpstr>
      <vt:lpstr>Wingdings</vt:lpstr>
      <vt:lpstr>Wingdings 2</vt:lpstr>
      <vt:lpstr>Terra</vt:lpstr>
      <vt:lpstr>Presentazione standard di PowerPoint</vt:lpstr>
      <vt:lpstr>Presentazione standard di PowerPoint</vt:lpstr>
      <vt:lpstr>INTRODUZIONE </vt:lpstr>
      <vt:lpstr>Presentazione standard di PowerPoint</vt:lpstr>
      <vt:lpstr>La parola illumina </vt:lpstr>
      <vt:lpstr>La parola illumina </vt:lpstr>
      <vt:lpstr>La vita cambia </vt:lpstr>
      <vt:lpstr>Riflessi della cultura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PAOLA PERGREFFI</dc:creator>
  <cp:lastModifiedBy>CORRADINI MARCO</cp:lastModifiedBy>
  <cp:revision>27</cp:revision>
  <dcterms:created xsi:type="dcterms:W3CDTF">2022-08-28T17:39:03Z</dcterms:created>
  <dcterms:modified xsi:type="dcterms:W3CDTF">2022-09-28T21:07:42Z</dcterms:modified>
</cp:coreProperties>
</file>